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75" r:id="rId2"/>
    <p:sldId id="438" r:id="rId3"/>
    <p:sldId id="458" r:id="rId4"/>
    <p:sldId id="457" r:id="rId5"/>
    <p:sldId id="459" r:id="rId6"/>
    <p:sldId id="460" r:id="rId7"/>
    <p:sldId id="453" r:id="rId8"/>
    <p:sldId id="455" r:id="rId9"/>
    <p:sldId id="456" r:id="rId10"/>
    <p:sldId id="454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0002"/>
    <a:srgbClr val="009EC0"/>
    <a:srgbClr val="CA5C0E"/>
    <a:srgbClr val="01B902"/>
    <a:srgbClr val="06C200"/>
    <a:srgbClr val="01FF3B"/>
    <a:srgbClr val="238BF3"/>
    <a:srgbClr val="0867BC"/>
    <a:srgbClr val="870000"/>
    <a:srgbClr val="D7D7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176"/>
    <p:restoredTop sz="94626"/>
  </p:normalViewPr>
  <p:slideViewPr>
    <p:cSldViewPr>
      <p:cViewPr varScale="1">
        <p:scale>
          <a:sx n="116" d="100"/>
          <a:sy n="116" d="100"/>
        </p:scale>
        <p:origin x="1288" y="-6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f>
</file>

<file path=ppt/media/image2.tiff>
</file>

<file path=ppt/media/image3.jpeg>
</file>

<file path=ppt/media/image4.tiff>
</file>

<file path=ppt/media/image5.jpeg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7EB338-8BB0-B64B-9F79-C87EA24D723F}" type="datetimeFigureOut">
              <a:rPr lang="en-US" smtClean="0"/>
              <a:t>9/2/20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1E1A05-B3B6-6F43-8051-B5A825C5C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070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dirty="0"/>
              <a:t>Vitz, Paul C.. Faith of the Fatherless: The Psychology of Atheism . Ignatius Press. Kindle Edition.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1E1A05-B3B6-6F43-8051-B5A825C5C2A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3967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0" y="2514600"/>
            <a:ext cx="7772400" cy="11430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9/2/20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600200"/>
            <a:ext cx="1295400" cy="2895600"/>
          </a:xfrm>
        </p:spPr>
        <p:txBody>
          <a:bodyPr lIns="0" rIns="0" anchor="ctr">
            <a:normAutofit/>
          </a:bodyPr>
          <a:lstStyle>
            <a:lvl1pPr marL="0" indent="0" algn="r">
              <a:buNone/>
              <a:defRPr sz="9600" b="1"/>
            </a:lvl1pPr>
          </a:lstStyle>
          <a:p>
            <a:pPr lvl="0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665466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5 0 " pathEditMode="relative" ptsTypes="AA">
                                      <p:cBhvr>
                                        <p:cTn id="13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8" grpId="0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9/2/20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9/2/20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9/2/20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E77699-C466-4996-ADED-71C8160E04A2}" type="datetimeFigureOut">
              <a:rPr lang="en-US" smtClean="0"/>
              <a:pPr/>
              <a:t>9/2/20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E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0" y="2130425"/>
            <a:ext cx="6096000" cy="917575"/>
          </a:xfrm>
          <a:solidFill>
            <a:schemeClr val="bg1"/>
          </a:solidFill>
        </p:spPr>
        <p:txBody>
          <a:bodyPr/>
          <a:lstStyle/>
          <a:p>
            <a:pPr algn="l"/>
            <a:r>
              <a:rPr lang="en-US" dirty="0"/>
              <a:t>APOLOGETICS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5372" y="3276599"/>
            <a:ext cx="6096000" cy="685801"/>
          </a:xfrm>
          <a:solidFill>
            <a:schemeClr val="bg1"/>
          </a:solidFill>
        </p:spPr>
        <p:txBody>
          <a:bodyPr tIns="0" bIns="0" anchor="ctr">
            <a:normAutofit/>
          </a:bodyPr>
          <a:lstStyle/>
          <a:p>
            <a:pPr algn="l"/>
            <a:r>
              <a:rPr lang="en-US" sz="4000" dirty="0"/>
              <a:t>IN ONE LESSON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3F22169-13AA-8440-B3C8-72C2711974BC}"/>
              </a:ext>
            </a:extLst>
          </p:cNvPr>
          <p:cNvGrpSpPr/>
          <p:nvPr/>
        </p:nvGrpSpPr>
        <p:grpSpPr>
          <a:xfrm>
            <a:off x="3276600" y="4038600"/>
            <a:ext cx="1169350" cy="846286"/>
            <a:chOff x="3214537" y="3877969"/>
            <a:chExt cx="1169350" cy="846286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55D7117-B840-B442-A27C-D9D71A5CBC8D}"/>
                </a:ext>
              </a:extLst>
            </p:cNvPr>
            <p:cNvGrpSpPr/>
            <p:nvPr/>
          </p:nvGrpSpPr>
          <p:grpSpPr>
            <a:xfrm>
              <a:off x="3214537" y="3877969"/>
              <a:ext cx="1169350" cy="846286"/>
              <a:chOff x="3148191" y="3904594"/>
              <a:chExt cx="1169350" cy="846286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DF6CBF57-D364-DF4D-B7B6-A61612247736}"/>
                  </a:ext>
                </a:extLst>
              </p:cNvPr>
              <p:cNvSpPr txBox="1"/>
              <p:nvPr/>
            </p:nvSpPr>
            <p:spPr>
              <a:xfrm rot="21401300">
                <a:off x="3148191" y="4227660"/>
                <a:ext cx="116935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>
                    <a:solidFill>
                      <a:schemeClr val="bg1"/>
                    </a:solidFill>
                    <a:latin typeface="Gabriola" pitchFamily="82" charset="0"/>
                    <a:ea typeface="Brush Script MT" panose="03060802040406070304" pitchFamily="66" charset="-122"/>
                    <a:cs typeface="Brush Script MT" panose="03060802040406070304" pitchFamily="66" charset="-122"/>
                  </a:rPr>
                  <a:t>almost</a:t>
                </a:r>
                <a:endParaRPr lang="en-US" sz="2400" dirty="0">
                  <a:solidFill>
                    <a:schemeClr val="bg1"/>
                  </a:solidFill>
                  <a:latin typeface="Gabriola" pitchFamily="82" charset="0"/>
                  <a:ea typeface="Brush Script MT" panose="03060802040406070304" pitchFamily="66" charset="-122"/>
                  <a:cs typeface="Brush Script MT" panose="03060802040406070304" pitchFamily="66" charset="-122"/>
                </a:endParaRPr>
              </a:p>
            </p:txBody>
          </p:sp>
          <p:sp>
            <p:nvSpPr>
              <p:cNvPr id="9" name="Freeform 8">
                <a:extLst>
                  <a:ext uri="{FF2B5EF4-FFF2-40B4-BE49-F238E27FC236}">
                    <a16:creationId xmlns:a16="http://schemas.microsoft.com/office/drawing/2014/main" id="{02E20960-BDA9-A249-9AB2-149B272194C4}"/>
                  </a:ext>
                </a:extLst>
              </p:cNvPr>
              <p:cNvSpPr/>
              <p:nvPr/>
            </p:nvSpPr>
            <p:spPr>
              <a:xfrm rot="11370456">
                <a:off x="3447206" y="3904594"/>
                <a:ext cx="172295" cy="134007"/>
              </a:xfrm>
              <a:custGeom>
                <a:avLst/>
                <a:gdLst>
                  <a:gd name="connsiteX0" fmla="*/ 0 w 283779"/>
                  <a:gd name="connsiteY0" fmla="*/ 94593 h 220717"/>
                  <a:gd name="connsiteX1" fmla="*/ 73572 w 283779"/>
                  <a:gd name="connsiteY1" fmla="*/ 147145 h 220717"/>
                  <a:gd name="connsiteX2" fmla="*/ 105103 w 283779"/>
                  <a:gd name="connsiteY2" fmla="*/ 157655 h 220717"/>
                  <a:gd name="connsiteX3" fmla="*/ 168165 w 283779"/>
                  <a:gd name="connsiteY3" fmla="*/ 189186 h 220717"/>
                  <a:gd name="connsiteX4" fmla="*/ 199696 w 283779"/>
                  <a:gd name="connsiteY4" fmla="*/ 220717 h 220717"/>
                  <a:gd name="connsiteX5" fmla="*/ 220717 w 283779"/>
                  <a:gd name="connsiteY5" fmla="*/ 189186 h 220717"/>
                  <a:gd name="connsiteX6" fmla="*/ 241738 w 283779"/>
                  <a:gd name="connsiteY6" fmla="*/ 126124 h 220717"/>
                  <a:gd name="connsiteX7" fmla="*/ 252248 w 283779"/>
                  <a:gd name="connsiteY7" fmla="*/ 94593 h 220717"/>
                  <a:gd name="connsiteX8" fmla="*/ 262759 w 283779"/>
                  <a:gd name="connsiteY8" fmla="*/ 63062 h 220717"/>
                  <a:gd name="connsiteX9" fmla="*/ 283779 w 283779"/>
                  <a:gd name="connsiteY9" fmla="*/ 0 h 220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83779" h="220717">
                    <a:moveTo>
                      <a:pt x="0" y="94593"/>
                    </a:moveTo>
                    <a:cubicBezTo>
                      <a:pt x="24524" y="112110"/>
                      <a:pt x="47729" y="131639"/>
                      <a:pt x="73572" y="147145"/>
                    </a:cubicBezTo>
                    <a:cubicBezTo>
                      <a:pt x="83072" y="152845"/>
                      <a:pt x="95194" y="152700"/>
                      <a:pt x="105103" y="157655"/>
                    </a:cubicBezTo>
                    <a:cubicBezTo>
                      <a:pt x="186601" y="198404"/>
                      <a:pt x="88911" y="162769"/>
                      <a:pt x="168165" y="189186"/>
                    </a:cubicBezTo>
                    <a:cubicBezTo>
                      <a:pt x="178675" y="199696"/>
                      <a:pt x="184832" y="220717"/>
                      <a:pt x="199696" y="220717"/>
                    </a:cubicBezTo>
                    <a:cubicBezTo>
                      <a:pt x="212328" y="220717"/>
                      <a:pt x="215587" y="200729"/>
                      <a:pt x="220717" y="189186"/>
                    </a:cubicBezTo>
                    <a:cubicBezTo>
                      <a:pt x="229716" y="168938"/>
                      <a:pt x="234731" y="147145"/>
                      <a:pt x="241738" y="126124"/>
                    </a:cubicBezTo>
                    <a:lnTo>
                      <a:pt x="252248" y="94593"/>
                    </a:lnTo>
                    <a:cubicBezTo>
                      <a:pt x="255752" y="84083"/>
                      <a:pt x="260072" y="73810"/>
                      <a:pt x="262759" y="63062"/>
                    </a:cubicBezTo>
                    <a:cubicBezTo>
                      <a:pt x="275169" y="13421"/>
                      <a:pt x="266809" y="33941"/>
                      <a:pt x="283779" y="0"/>
                    </a:cubicBezTo>
                  </a:path>
                </a:pathLst>
              </a:cu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E2B5014E-4D9B-334F-932F-3857C3E1855A}"/>
                </a:ext>
              </a:extLst>
            </p:cNvPr>
            <p:cNvSpPr/>
            <p:nvPr/>
          </p:nvSpPr>
          <p:spPr>
            <a:xfrm>
              <a:off x="3599699" y="4007070"/>
              <a:ext cx="31917" cy="325820"/>
            </a:xfrm>
            <a:custGeom>
              <a:avLst/>
              <a:gdLst>
                <a:gd name="connsiteX0" fmla="*/ 0 w 31917"/>
                <a:gd name="connsiteY0" fmla="*/ 0 h 325820"/>
                <a:gd name="connsiteX1" fmla="*/ 21021 w 31917"/>
                <a:gd name="connsiteY1" fmla="*/ 73572 h 325820"/>
                <a:gd name="connsiteX2" fmla="*/ 31531 w 31917"/>
                <a:gd name="connsiteY2" fmla="*/ 325820 h 325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917" h="325820">
                  <a:moveTo>
                    <a:pt x="0" y="0"/>
                  </a:moveTo>
                  <a:cubicBezTo>
                    <a:pt x="7007" y="24524"/>
                    <a:pt x="17043" y="48379"/>
                    <a:pt x="21021" y="73572"/>
                  </a:cubicBezTo>
                  <a:cubicBezTo>
                    <a:pt x="35022" y="162246"/>
                    <a:pt x="31531" y="236581"/>
                    <a:pt x="31531" y="325820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Subtitle 2">
            <a:extLst>
              <a:ext uri="{FF2B5EF4-FFF2-40B4-BE49-F238E27FC236}">
                <a16:creationId xmlns:a16="http://schemas.microsoft.com/office/drawing/2014/main" id="{89C892F9-E90B-8443-8DA3-A0A4CBA13206}"/>
              </a:ext>
            </a:extLst>
          </p:cNvPr>
          <p:cNvSpPr txBox="1">
            <a:spLocks/>
          </p:cNvSpPr>
          <p:nvPr/>
        </p:nvSpPr>
        <p:spPr>
          <a:xfrm>
            <a:off x="7949004" y="4355359"/>
            <a:ext cx="1197624" cy="322227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200" dirty="0">
                <a:solidFill>
                  <a:schemeClr val="bg1"/>
                </a:solidFill>
              </a:rPr>
              <a:t>Ai1L.net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83BC5CCA-5BCD-AF42-8147-9BA35715C0FE}"/>
              </a:ext>
            </a:extLst>
          </p:cNvPr>
          <p:cNvSpPr txBox="1">
            <a:spLocks/>
          </p:cNvSpPr>
          <p:nvPr/>
        </p:nvSpPr>
        <p:spPr>
          <a:xfrm>
            <a:off x="3045371" y="5269758"/>
            <a:ext cx="6067097" cy="1131041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fontScale="62500" lnSpcReduction="2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3700" b="1" dirty="0"/>
              <a:t>Lesson 11</a:t>
            </a:r>
            <a:br>
              <a:rPr lang="en-US" sz="7700" dirty="0"/>
            </a:br>
            <a:endParaRPr lang="en-US" sz="500" dirty="0"/>
          </a:p>
          <a:p>
            <a:pPr algn="l"/>
            <a:r>
              <a:rPr lang="en-US" sz="3700" dirty="0"/>
              <a:t>Evidence for God that Everyone Has</a:t>
            </a:r>
            <a:br>
              <a:rPr lang="en-US" sz="3700" dirty="0"/>
            </a:br>
            <a:r>
              <a:rPr lang="en-US" sz="3700" dirty="0"/>
              <a:t>(Romans 1:18-23)</a:t>
            </a:r>
          </a:p>
        </p:txBody>
      </p:sp>
    </p:spTree>
    <p:extLst>
      <p:ext uri="{BB962C8B-B14F-4D97-AF65-F5344CB8AC3E}">
        <p14:creationId xmlns:p14="http://schemas.microsoft.com/office/powerpoint/2010/main" val="33428301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Give an argument for God’s existence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6860400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Summarize Romans 1:18-23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0943171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971800" y="0"/>
            <a:ext cx="6173118" cy="92534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“﻿﻿﻿Even in intellectual and academic circles, </a:t>
            </a:r>
            <a:r>
              <a:rPr lang="en-US" sz="2400" b="1" dirty="0">
                <a:highlight>
                  <a:srgbClr val="C00002"/>
                </a:highlight>
              </a:rPr>
              <a:t>atheism did not become respectable until about 1870</a:t>
            </a:r>
            <a:r>
              <a:rPr lang="en-US" sz="2400" dirty="0"/>
              <a:t> or so, little more than a century ago, and it continued to be restricted to small numbers of intellectuals”</a:t>
            </a:r>
            <a:endParaRPr lang="en-US" sz="24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400" b="1" dirty="0">
                <a:solidFill>
                  <a:schemeClr val="tx1"/>
                </a:solidFill>
              </a:rPr>
              <a:t>PAUL C. VITZ</a:t>
            </a:r>
          </a:p>
          <a:p>
            <a:r>
              <a:rPr lang="en-US" sz="2400" i="1" dirty="0">
                <a:solidFill>
                  <a:schemeClr val="tx1"/>
                </a:solidFill>
              </a:rPr>
              <a:t>Faith of the Fatherless: The Psychology of Atheism</a:t>
            </a:r>
          </a:p>
        </p:txBody>
      </p:sp>
    </p:spTree>
    <p:extLst>
      <p:ext uri="{BB962C8B-B14F-4D97-AF65-F5344CB8AC3E}">
        <p14:creationId xmlns:p14="http://schemas.microsoft.com/office/powerpoint/2010/main" val="3651664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0169 L 1.94444E-6 2.22222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126954" y="-3443"/>
            <a:ext cx="6019800" cy="7524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“﻿﻿the known unbelievers of Europe and America before the French Revolution [1789] numbered fewer than a dozen or two. For </a:t>
            </a:r>
            <a:r>
              <a:rPr lang="en-US" sz="2400" b="1" dirty="0">
                <a:highlight>
                  <a:srgbClr val="C00002"/>
                </a:highlight>
              </a:rPr>
              <a:t>disbelief in God remained scarcely more plausible than disbelief in gravity</a:t>
            </a:r>
            <a:r>
              <a:rPr lang="en-US" sz="2400" dirty="0"/>
              <a:t>.”</a:t>
            </a:r>
            <a:endParaRPr lang="en-US" sz="24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400" b="1" dirty="0">
                <a:solidFill>
                  <a:schemeClr val="tx1"/>
                </a:solidFill>
              </a:rPr>
              <a:t>JAMES TURNER</a:t>
            </a:r>
          </a:p>
          <a:p>
            <a:r>
              <a:rPr lang="en-US" sz="2400" i="1" dirty="0">
                <a:solidFill>
                  <a:schemeClr val="tx1"/>
                </a:solidFill>
              </a:rPr>
              <a:t>Without God, without creed, (page 5)</a:t>
            </a:r>
          </a:p>
        </p:txBody>
      </p:sp>
    </p:spTree>
    <p:extLst>
      <p:ext uri="{BB962C8B-B14F-4D97-AF65-F5344CB8AC3E}">
        <p14:creationId xmlns:p14="http://schemas.microsoft.com/office/powerpoint/2010/main" val="1682021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0169 L 1.94444E-6 2.22222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 descr="A person wearing glasses posing for the camera&#10;&#10;Description automatically generated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91" r="13816" b="-3"/>
          <a:stretch/>
        </p:blipFill>
        <p:spPr bwMode="auto">
          <a:xfrm>
            <a:off x="2642616" y="10"/>
            <a:ext cx="6501384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“</a:t>
            </a:r>
            <a:r>
              <a:rPr lang="en-US" sz="3000" b="1" dirty="0">
                <a:highlight>
                  <a:srgbClr val="C00002"/>
                </a:highlight>
              </a:rPr>
              <a:t>I have absolutely no knowledge of atheism as an outcome of reasoning</a:t>
            </a:r>
            <a:r>
              <a:rPr lang="en-US" sz="3000" dirty="0"/>
              <a:t>, still less as an event; with me it is obvious by instinct.”</a:t>
            </a: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FRIEDRICH NIETZSCHE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Ecce Homo (page 51, translated by R. J. </a:t>
            </a:r>
            <a:r>
              <a:rPr lang="en-US" sz="2000" i="1" dirty="0" err="1">
                <a:solidFill>
                  <a:schemeClr val="tx1"/>
                </a:solidFill>
              </a:rPr>
              <a:t>Hollingale</a:t>
            </a:r>
            <a:r>
              <a:rPr lang="en-US" sz="2000" i="1" dirty="0">
                <a:solidFill>
                  <a:schemeClr val="tx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365882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0169 L 1.94444E-6 2.22222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120849" y="-1"/>
            <a:ext cx="6019800" cy="8026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3216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900" dirty="0"/>
              <a:t>“﻿None other than Aldous Huxley singled out </a:t>
            </a:r>
            <a:r>
              <a:rPr lang="en-US" sz="2900" b="1" dirty="0">
                <a:highlight>
                  <a:srgbClr val="C00002"/>
                </a:highlight>
              </a:rPr>
              <a:t>sexual license as the chief immediate benefit</a:t>
            </a:r>
            <a:r>
              <a:rPr lang="en-US" sz="2900" dirty="0"/>
              <a:t> to be derived from agreeing with the Origin [of Species].”</a:t>
            </a: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>
                <a:solidFill>
                  <a:schemeClr val="tx1"/>
                </a:solidFill>
              </a:rPr>
              <a:t>Stanley L</a:t>
            </a:r>
            <a:r>
              <a:rPr lang="en-US" sz="2000" b="1" dirty="0">
                <a:solidFill>
                  <a:schemeClr val="tx1"/>
                </a:solidFill>
              </a:rPr>
              <a:t>. JAKI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The Savior of Science (page 124)</a:t>
            </a:r>
          </a:p>
        </p:txBody>
      </p:sp>
    </p:spTree>
    <p:extLst>
      <p:ext uri="{BB962C8B-B14F-4D97-AF65-F5344CB8AC3E}">
        <p14:creationId xmlns:p14="http://schemas.microsoft.com/office/powerpoint/2010/main" val="4192430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0169 L 1.94444E-6 2.22222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Give examples of the “invisible attributes” that Paul says point to God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701136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81940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“﻿the coming into existence of the genetic code—an arbitrary mapping of nucleotide sequences into amino acids, together with mechanisms that can read the code and carry out its instructions—</a:t>
            </a:r>
            <a:r>
              <a:rPr lang="en-US" sz="2000" dirty="0">
                <a:highlight>
                  <a:srgbClr val="C00002"/>
                </a:highlight>
              </a:rPr>
              <a:t> </a:t>
            </a:r>
            <a:r>
              <a:rPr lang="en-US" sz="2000" b="1" dirty="0">
                <a:highlight>
                  <a:srgbClr val="C00002"/>
                </a:highlight>
              </a:rPr>
              <a:t>seems particularly resistant to being revealed as probable given physical law alone.</a:t>
            </a:r>
            <a:r>
              <a:rPr lang="en-US" sz="2000" dirty="0"/>
              <a:t>”</a:t>
            </a:r>
            <a:endParaRPr lang="en-US" sz="20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400" b="1" dirty="0">
                <a:solidFill>
                  <a:schemeClr val="tx1"/>
                </a:solidFill>
              </a:rPr>
              <a:t>THOMAS NAGEL</a:t>
            </a:r>
          </a:p>
          <a:p>
            <a:r>
              <a:rPr lang="en-US" sz="2400" i="1" dirty="0">
                <a:solidFill>
                  <a:schemeClr val="tx1"/>
                </a:solidFill>
              </a:rPr>
              <a:t>Mind and Cosmos, page 10</a:t>
            </a:r>
          </a:p>
        </p:txBody>
      </p:sp>
    </p:spTree>
    <p:extLst>
      <p:ext uri="{BB962C8B-B14F-4D97-AF65-F5344CB8AC3E}">
        <p14:creationId xmlns:p14="http://schemas.microsoft.com/office/powerpoint/2010/main" val="1793438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0169 L 1.94444E-6 2.22222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200400" y="-130589"/>
            <a:ext cx="7732776" cy="10393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/>
              <a:t>“﻿But </a:t>
            </a:r>
            <a:r>
              <a:rPr lang="en-US" sz="2600" b="1" dirty="0">
                <a:highlight>
                  <a:srgbClr val="C00002"/>
                </a:highlight>
              </a:rPr>
              <a:t>can it be that those things which are most important and most essential for happiness do not call for intelligence</a:t>
            </a:r>
            <a:r>
              <a:rPr lang="en-US" sz="2600" dirty="0"/>
              <a:t>, not have any part in the processes or reason and forethought?”</a:t>
            </a:r>
            <a:endParaRPr lang="en-US" sz="26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400" b="1" dirty="0">
                <a:solidFill>
                  <a:schemeClr val="tx1"/>
                </a:solidFill>
              </a:rPr>
              <a:t>PLUTARCH</a:t>
            </a:r>
          </a:p>
          <a:p>
            <a:r>
              <a:rPr lang="en-US" sz="2400" i="1" dirty="0">
                <a:solidFill>
                  <a:schemeClr val="tx1"/>
                </a:solidFill>
              </a:rPr>
              <a:t>De Fortuna, 5</a:t>
            </a:r>
          </a:p>
        </p:txBody>
      </p:sp>
    </p:spTree>
    <p:extLst>
      <p:ext uri="{BB962C8B-B14F-4D97-AF65-F5344CB8AC3E}">
        <p14:creationId xmlns:p14="http://schemas.microsoft.com/office/powerpoint/2010/main" val="878072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0169 L 1.94444E-6 2.22222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theme/theme1.xml><?xml version="1.0" encoding="utf-8"?>
<a:theme xmlns:a="http://schemas.openxmlformats.org/drawingml/2006/main" name="Office Theme">
  <a:themeElements>
    <a:clrScheme name="Dark Simplicity">
      <a:dk1>
        <a:srgbClr val="FFFFFF"/>
      </a:dk1>
      <a:lt1>
        <a:srgbClr val="000000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1012</TotalTime>
  <Words>349</Words>
  <Application>Microsoft Macintosh PowerPoint</Application>
  <PresentationFormat>On-screen Show (4:3)</PresentationFormat>
  <Paragraphs>30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Avenir Book</vt:lpstr>
      <vt:lpstr>Calibri</vt:lpstr>
      <vt:lpstr>Gabriola</vt:lpstr>
      <vt:lpstr>Office Theme</vt:lpstr>
      <vt:lpstr>APOLOGETICS</vt:lpstr>
      <vt:lpstr>Summarize Romans 1:18-23</vt:lpstr>
      <vt:lpstr>PowerPoint Presentation</vt:lpstr>
      <vt:lpstr>PowerPoint Presentation</vt:lpstr>
      <vt:lpstr>PowerPoint Presentation</vt:lpstr>
      <vt:lpstr>PowerPoint Presentation</vt:lpstr>
      <vt:lpstr>Give examples of the “invisible attributes” that Paul says point to God</vt:lpstr>
      <vt:lpstr>PowerPoint Presentation</vt:lpstr>
      <vt:lpstr>PowerPoint Presentation</vt:lpstr>
      <vt:lpstr>Give an argument for God’s existence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Luke</dc:creator>
  <cp:lastModifiedBy>Luke Murphey</cp:lastModifiedBy>
  <cp:revision>90</cp:revision>
  <dcterms:created xsi:type="dcterms:W3CDTF">2010-07-14T22:15:37Z</dcterms:created>
  <dcterms:modified xsi:type="dcterms:W3CDTF">2020-09-03T01:25:40Z</dcterms:modified>
</cp:coreProperties>
</file>

<file path=docProps/thumbnail.jpeg>
</file>